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Saira" charset="1" panose="00000500000000000000"/>
      <p:regular r:id="rId17"/>
    </p:embeddedFont>
    <p:embeddedFont>
      <p:font typeface="Sansita Italics" charset="1" panose="03060502030605060506"/>
      <p:regular r:id="rId18"/>
    </p:embeddedFont>
    <p:embeddedFont>
      <p:font typeface="Montserrat Bold" charset="1" panose="00000800000000000000"/>
      <p:regular r:id="rId19"/>
    </p:embeddedFont>
    <p:embeddedFont>
      <p:font typeface="Noto Sans Bold" charset="1" panose="020B0802040504020204"/>
      <p:regular r:id="rId20"/>
    </p:embeddedFont>
    <p:embeddedFont>
      <p:font typeface="Montserrat" charset="1" panose="00000500000000000000"/>
      <p:regular r:id="rId21"/>
    </p:embeddedFont>
    <p:embeddedFont>
      <p:font typeface="Montserrat Ultra-Bold" charset="1" panose="00000900000000000000"/>
      <p:regular r:id="rId22"/>
    </p:embeddedFont>
    <p:embeddedFont>
      <p:font typeface="Fira Sans Medium" charset="1" panose="020B0603050000020004"/>
      <p:regular r:id="rId23"/>
    </p:embeddedFont>
    <p:embeddedFont>
      <p:font typeface="Fira Sans Bold" charset="1" panose="020B0803050000020004"/>
      <p:regular r:id="rId24"/>
    </p:embeddedFont>
    <p:embeddedFont>
      <p:font typeface="Active Heart" charset="1" panose="00000500000000000000"/>
      <p:regular r:id="rId25"/>
    </p:embeddedFont>
    <p:embeddedFont>
      <p:font typeface="Funtastic" charset="1" panose="00000000000000000000"/>
      <p:regular r:id="rId26"/>
    </p:embeddedFont>
    <p:embeddedFont>
      <p:font typeface="Alegreya Sans Heavy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28.png" Type="http://schemas.openxmlformats.org/officeDocument/2006/relationships/image"/><Relationship Id="rId19" Target="../media/image29.svg" Type="http://schemas.openxmlformats.org/officeDocument/2006/relationships/image"/><Relationship Id="rId2" Target="../media/image12.png" Type="http://schemas.openxmlformats.org/officeDocument/2006/relationships/image"/><Relationship Id="rId20" Target="../media/image30.png" Type="http://schemas.openxmlformats.org/officeDocument/2006/relationships/image"/><Relationship Id="rId21" Target="../media/image31.svg" Type="http://schemas.openxmlformats.org/officeDocument/2006/relationships/image"/><Relationship Id="rId22" Target="../media/image32.png" Type="http://schemas.openxmlformats.org/officeDocument/2006/relationships/image"/><Relationship Id="rId23" Target="../media/image33.svg" Type="http://schemas.openxmlformats.org/officeDocument/2006/relationships/image"/><Relationship Id="rId24" Target="../media/image34.png" Type="http://schemas.openxmlformats.org/officeDocument/2006/relationships/image"/><Relationship Id="rId25" Target="../media/image35.sv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3730311" y="-3053254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21726" y="968049"/>
            <a:ext cx="753561" cy="7535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86055"/>
            <a:ext cx="4191237" cy="17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8"/>
              </a:lnSpc>
              <a:spcBef>
                <a:spcPct val="0"/>
              </a:spcBef>
            </a:pPr>
            <a:r>
              <a:rPr lang="en-US" sz="10005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QRizza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2035" y="2165203"/>
            <a:ext cx="12189801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i="true">
                <a:solidFill>
                  <a:srgbClr val="000000"/>
                </a:solidFill>
                <a:latin typeface="Sansita Italics"/>
                <a:ea typeface="Sansita Italics"/>
                <a:cs typeface="Sansita Italics"/>
                <a:sym typeface="Sansita Italics"/>
              </a:rPr>
              <a:t>Smart dining with seamless QR-powered ordering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4281576"/>
            <a:ext cx="5557581" cy="3108960"/>
            <a:chOff x="0" y="0"/>
            <a:chExt cx="7410109" cy="414527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5618162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10101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Functional Prototype ✅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77122"/>
              <a:ext cx="6857815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10101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Articulate Clear Benefits ✅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415" y="1401868"/>
              <a:ext cx="6349311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10101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Opendata Portal - N/A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415" y="2126615"/>
              <a:ext cx="6349311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10101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Github Push ✅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415" y="2851361"/>
              <a:ext cx="7408694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10101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Cloud Run/Vercel/Github Pages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415" y="3576108"/>
              <a:ext cx="7408694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10101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Leverage Sponsor Platforms ✅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21544" y="2202048"/>
            <a:ext cx="7342016" cy="769773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500062"/>
            <a:ext cx="1136716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B100E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Ask for Investment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455166"/>
            <a:ext cx="3421499" cy="124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$ 55000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042275"/>
            <a:ext cx="864410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Runway: 12 months</a:t>
            </a:r>
          </a:p>
          <a:p>
            <a:pPr algn="just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Equity : 10%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3299669" y="5075791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8322">
            <a:off x="-4177283" y="-4709882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0100" y="3625507"/>
            <a:ext cx="14888042" cy="26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Thank you for your attention Sincerely</a:t>
            </a:r>
            <a:r>
              <a:rPr lang="en-US" sz="80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,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45741" y="6806602"/>
            <a:ext cx="6675590" cy="1166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2"/>
              </a:lnSpc>
              <a:spcBef>
                <a:spcPct val="0"/>
              </a:spcBef>
            </a:pPr>
            <a:r>
              <a:rPr lang="en-US" sz="6780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QRizza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98203" y="8064515"/>
            <a:ext cx="8884402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000000"/>
                </a:solidFill>
                <a:latin typeface="Sansita Italics"/>
                <a:ea typeface="Sansita Italics"/>
                <a:cs typeface="Sansita Italics"/>
                <a:sym typeface="Sansita Italics"/>
              </a:rPr>
              <a:t>Join us in revolutionizing restaurant service with QRizza.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35935" y="2076729"/>
            <a:ext cx="7981255" cy="2254217"/>
            <a:chOff x="0" y="0"/>
            <a:chExt cx="6728780" cy="19004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28780" cy="1900470"/>
            </a:xfrm>
            <a:custGeom>
              <a:avLst/>
              <a:gdLst/>
              <a:ahLst/>
              <a:cxnLst/>
              <a:rect r="r" b="b" t="t" l="l"/>
              <a:pathLst>
                <a:path h="1900470" w="6728780">
                  <a:moveTo>
                    <a:pt x="22310" y="0"/>
                  </a:moveTo>
                  <a:lnTo>
                    <a:pt x="6706470" y="0"/>
                  </a:lnTo>
                  <a:cubicBezTo>
                    <a:pt x="6718791" y="0"/>
                    <a:pt x="6728780" y="9989"/>
                    <a:pt x="6728780" y="22310"/>
                  </a:cubicBezTo>
                  <a:lnTo>
                    <a:pt x="6728780" y="1878159"/>
                  </a:lnTo>
                  <a:cubicBezTo>
                    <a:pt x="6728780" y="1884076"/>
                    <a:pt x="6726430" y="1889751"/>
                    <a:pt x="6722245" y="1893935"/>
                  </a:cubicBezTo>
                  <a:cubicBezTo>
                    <a:pt x="6718061" y="1898119"/>
                    <a:pt x="6712386" y="1900470"/>
                    <a:pt x="6706470" y="1900470"/>
                  </a:cubicBezTo>
                  <a:lnTo>
                    <a:pt x="22310" y="1900470"/>
                  </a:lnTo>
                  <a:cubicBezTo>
                    <a:pt x="9989" y="1900470"/>
                    <a:pt x="0" y="1890481"/>
                    <a:pt x="0" y="1878159"/>
                  </a:cubicBezTo>
                  <a:lnTo>
                    <a:pt x="0" y="22310"/>
                  </a:lnTo>
                  <a:cubicBezTo>
                    <a:pt x="0" y="16393"/>
                    <a:pt x="2351" y="10719"/>
                    <a:pt x="6535" y="6535"/>
                  </a:cubicBezTo>
                  <a:cubicBezTo>
                    <a:pt x="10719" y="2351"/>
                    <a:pt x="16393" y="0"/>
                    <a:pt x="223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30000"/>
                  </a:srgbClr>
                </a:gs>
                <a:gs pos="25000">
                  <a:srgbClr val="C900FE">
                    <a:alpha val="30000"/>
                  </a:srgbClr>
                </a:gs>
                <a:gs pos="50000">
                  <a:srgbClr val="A136FF">
                    <a:alpha val="30000"/>
                  </a:srgbClr>
                </a:gs>
                <a:gs pos="75000">
                  <a:srgbClr val="5142F0">
                    <a:alpha val="30000"/>
                  </a:srgbClr>
                </a:gs>
                <a:gs pos="100000">
                  <a:srgbClr val="0033D9">
                    <a:alpha val="3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728780" cy="1948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731162" y="2167477"/>
            <a:ext cx="7260127" cy="2072722"/>
            <a:chOff x="0" y="0"/>
            <a:chExt cx="6120816" cy="17474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20816" cy="1747455"/>
            </a:xfrm>
            <a:custGeom>
              <a:avLst/>
              <a:gdLst/>
              <a:ahLst/>
              <a:cxnLst/>
              <a:rect r="r" b="b" t="t" l="l"/>
              <a:pathLst>
                <a:path h="1747455" w="6120816">
                  <a:moveTo>
                    <a:pt x="24526" y="0"/>
                  </a:moveTo>
                  <a:lnTo>
                    <a:pt x="6096290" y="0"/>
                  </a:lnTo>
                  <a:cubicBezTo>
                    <a:pt x="6102795" y="0"/>
                    <a:pt x="6109033" y="2584"/>
                    <a:pt x="6113632" y="7184"/>
                  </a:cubicBezTo>
                  <a:cubicBezTo>
                    <a:pt x="6118232" y="11783"/>
                    <a:pt x="6120816" y="18022"/>
                    <a:pt x="6120816" y="24526"/>
                  </a:cubicBezTo>
                  <a:lnTo>
                    <a:pt x="6120816" y="1722929"/>
                  </a:lnTo>
                  <a:cubicBezTo>
                    <a:pt x="6120816" y="1729434"/>
                    <a:pt x="6118232" y="1735672"/>
                    <a:pt x="6113632" y="1740272"/>
                  </a:cubicBezTo>
                  <a:cubicBezTo>
                    <a:pt x="6109033" y="1744871"/>
                    <a:pt x="6102795" y="1747455"/>
                    <a:pt x="6096290" y="1747455"/>
                  </a:cubicBezTo>
                  <a:lnTo>
                    <a:pt x="24526" y="1747455"/>
                  </a:lnTo>
                  <a:cubicBezTo>
                    <a:pt x="18022" y="1747455"/>
                    <a:pt x="11783" y="1744871"/>
                    <a:pt x="7184" y="1740272"/>
                  </a:cubicBezTo>
                  <a:cubicBezTo>
                    <a:pt x="2584" y="1735672"/>
                    <a:pt x="0" y="1729434"/>
                    <a:pt x="0" y="1722929"/>
                  </a:cubicBezTo>
                  <a:lnTo>
                    <a:pt x="0" y="24526"/>
                  </a:lnTo>
                  <a:cubicBezTo>
                    <a:pt x="0" y="18022"/>
                    <a:pt x="2584" y="11783"/>
                    <a:pt x="7184" y="7184"/>
                  </a:cubicBezTo>
                  <a:cubicBezTo>
                    <a:pt x="11783" y="2584"/>
                    <a:pt x="18022" y="0"/>
                    <a:pt x="2452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120816" cy="1795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335935" y="4976850"/>
            <a:ext cx="7981255" cy="2254217"/>
            <a:chOff x="0" y="0"/>
            <a:chExt cx="6728780" cy="19004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28780" cy="1900470"/>
            </a:xfrm>
            <a:custGeom>
              <a:avLst/>
              <a:gdLst/>
              <a:ahLst/>
              <a:cxnLst/>
              <a:rect r="r" b="b" t="t" l="l"/>
              <a:pathLst>
                <a:path h="1900470" w="6728780">
                  <a:moveTo>
                    <a:pt x="22310" y="0"/>
                  </a:moveTo>
                  <a:lnTo>
                    <a:pt x="6706470" y="0"/>
                  </a:lnTo>
                  <a:cubicBezTo>
                    <a:pt x="6718791" y="0"/>
                    <a:pt x="6728780" y="9989"/>
                    <a:pt x="6728780" y="22310"/>
                  </a:cubicBezTo>
                  <a:lnTo>
                    <a:pt x="6728780" y="1878159"/>
                  </a:lnTo>
                  <a:cubicBezTo>
                    <a:pt x="6728780" y="1884076"/>
                    <a:pt x="6726430" y="1889751"/>
                    <a:pt x="6722245" y="1893935"/>
                  </a:cubicBezTo>
                  <a:cubicBezTo>
                    <a:pt x="6718061" y="1898119"/>
                    <a:pt x="6712386" y="1900470"/>
                    <a:pt x="6706470" y="1900470"/>
                  </a:cubicBezTo>
                  <a:lnTo>
                    <a:pt x="22310" y="1900470"/>
                  </a:lnTo>
                  <a:cubicBezTo>
                    <a:pt x="9989" y="1900470"/>
                    <a:pt x="0" y="1890481"/>
                    <a:pt x="0" y="1878159"/>
                  </a:cubicBezTo>
                  <a:lnTo>
                    <a:pt x="0" y="22310"/>
                  </a:lnTo>
                  <a:cubicBezTo>
                    <a:pt x="0" y="16393"/>
                    <a:pt x="2351" y="10719"/>
                    <a:pt x="6535" y="6535"/>
                  </a:cubicBezTo>
                  <a:cubicBezTo>
                    <a:pt x="10719" y="2351"/>
                    <a:pt x="16393" y="0"/>
                    <a:pt x="223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30000"/>
                  </a:srgbClr>
                </a:gs>
                <a:gs pos="25000">
                  <a:srgbClr val="C900FE">
                    <a:alpha val="30000"/>
                  </a:srgbClr>
                </a:gs>
                <a:gs pos="50000">
                  <a:srgbClr val="A136FF">
                    <a:alpha val="30000"/>
                  </a:srgbClr>
                </a:gs>
                <a:gs pos="75000">
                  <a:srgbClr val="5142F0">
                    <a:alpha val="30000"/>
                  </a:srgbClr>
                </a:gs>
                <a:gs pos="100000">
                  <a:srgbClr val="0033D9">
                    <a:alpha val="3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6728780" cy="1948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731162" y="5067598"/>
            <a:ext cx="7260127" cy="2072722"/>
            <a:chOff x="0" y="0"/>
            <a:chExt cx="6120816" cy="17474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20816" cy="1747455"/>
            </a:xfrm>
            <a:custGeom>
              <a:avLst/>
              <a:gdLst/>
              <a:ahLst/>
              <a:cxnLst/>
              <a:rect r="r" b="b" t="t" l="l"/>
              <a:pathLst>
                <a:path h="1747455" w="6120816">
                  <a:moveTo>
                    <a:pt x="24526" y="0"/>
                  </a:moveTo>
                  <a:lnTo>
                    <a:pt x="6096290" y="0"/>
                  </a:lnTo>
                  <a:cubicBezTo>
                    <a:pt x="6102795" y="0"/>
                    <a:pt x="6109033" y="2584"/>
                    <a:pt x="6113632" y="7184"/>
                  </a:cubicBezTo>
                  <a:cubicBezTo>
                    <a:pt x="6118232" y="11783"/>
                    <a:pt x="6120816" y="18022"/>
                    <a:pt x="6120816" y="24526"/>
                  </a:cubicBezTo>
                  <a:lnTo>
                    <a:pt x="6120816" y="1722929"/>
                  </a:lnTo>
                  <a:cubicBezTo>
                    <a:pt x="6120816" y="1729434"/>
                    <a:pt x="6118232" y="1735672"/>
                    <a:pt x="6113632" y="1740272"/>
                  </a:cubicBezTo>
                  <a:cubicBezTo>
                    <a:pt x="6109033" y="1744871"/>
                    <a:pt x="6102795" y="1747455"/>
                    <a:pt x="6096290" y="1747455"/>
                  </a:cubicBezTo>
                  <a:lnTo>
                    <a:pt x="24526" y="1747455"/>
                  </a:lnTo>
                  <a:cubicBezTo>
                    <a:pt x="18022" y="1747455"/>
                    <a:pt x="11783" y="1744871"/>
                    <a:pt x="7184" y="1740272"/>
                  </a:cubicBezTo>
                  <a:cubicBezTo>
                    <a:pt x="2584" y="1735672"/>
                    <a:pt x="0" y="1729434"/>
                    <a:pt x="0" y="1722929"/>
                  </a:cubicBezTo>
                  <a:lnTo>
                    <a:pt x="0" y="24526"/>
                  </a:lnTo>
                  <a:cubicBezTo>
                    <a:pt x="0" y="18022"/>
                    <a:pt x="2584" y="11783"/>
                    <a:pt x="7184" y="7184"/>
                  </a:cubicBezTo>
                  <a:cubicBezTo>
                    <a:pt x="11783" y="2584"/>
                    <a:pt x="18022" y="0"/>
                    <a:pt x="2452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6120816" cy="1795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335935" y="7653433"/>
            <a:ext cx="7981255" cy="2254217"/>
            <a:chOff x="0" y="0"/>
            <a:chExt cx="6728780" cy="19004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728780" cy="1900470"/>
            </a:xfrm>
            <a:custGeom>
              <a:avLst/>
              <a:gdLst/>
              <a:ahLst/>
              <a:cxnLst/>
              <a:rect r="r" b="b" t="t" l="l"/>
              <a:pathLst>
                <a:path h="1900470" w="6728780">
                  <a:moveTo>
                    <a:pt x="22310" y="0"/>
                  </a:moveTo>
                  <a:lnTo>
                    <a:pt x="6706470" y="0"/>
                  </a:lnTo>
                  <a:cubicBezTo>
                    <a:pt x="6718791" y="0"/>
                    <a:pt x="6728780" y="9989"/>
                    <a:pt x="6728780" y="22310"/>
                  </a:cubicBezTo>
                  <a:lnTo>
                    <a:pt x="6728780" y="1878159"/>
                  </a:lnTo>
                  <a:cubicBezTo>
                    <a:pt x="6728780" y="1884076"/>
                    <a:pt x="6726430" y="1889751"/>
                    <a:pt x="6722245" y="1893935"/>
                  </a:cubicBezTo>
                  <a:cubicBezTo>
                    <a:pt x="6718061" y="1898119"/>
                    <a:pt x="6712386" y="1900470"/>
                    <a:pt x="6706470" y="1900470"/>
                  </a:cubicBezTo>
                  <a:lnTo>
                    <a:pt x="22310" y="1900470"/>
                  </a:lnTo>
                  <a:cubicBezTo>
                    <a:pt x="9989" y="1900470"/>
                    <a:pt x="0" y="1890481"/>
                    <a:pt x="0" y="1878159"/>
                  </a:cubicBezTo>
                  <a:lnTo>
                    <a:pt x="0" y="22310"/>
                  </a:lnTo>
                  <a:cubicBezTo>
                    <a:pt x="0" y="16393"/>
                    <a:pt x="2351" y="10719"/>
                    <a:pt x="6535" y="6535"/>
                  </a:cubicBezTo>
                  <a:cubicBezTo>
                    <a:pt x="10719" y="2351"/>
                    <a:pt x="16393" y="0"/>
                    <a:pt x="223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30000"/>
                  </a:srgbClr>
                </a:gs>
                <a:gs pos="25000">
                  <a:srgbClr val="C900FE">
                    <a:alpha val="30000"/>
                  </a:srgbClr>
                </a:gs>
                <a:gs pos="50000">
                  <a:srgbClr val="A136FF">
                    <a:alpha val="30000"/>
                  </a:srgbClr>
                </a:gs>
                <a:gs pos="75000">
                  <a:srgbClr val="5142F0">
                    <a:alpha val="30000"/>
                  </a:srgbClr>
                </a:gs>
                <a:gs pos="100000">
                  <a:srgbClr val="0033D9">
                    <a:alpha val="3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6728780" cy="1948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731162" y="7744181"/>
            <a:ext cx="7260127" cy="2072722"/>
            <a:chOff x="0" y="0"/>
            <a:chExt cx="6120816" cy="17474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20816" cy="1747455"/>
            </a:xfrm>
            <a:custGeom>
              <a:avLst/>
              <a:gdLst/>
              <a:ahLst/>
              <a:cxnLst/>
              <a:rect r="r" b="b" t="t" l="l"/>
              <a:pathLst>
                <a:path h="1747455" w="6120816">
                  <a:moveTo>
                    <a:pt x="24526" y="0"/>
                  </a:moveTo>
                  <a:lnTo>
                    <a:pt x="6096290" y="0"/>
                  </a:lnTo>
                  <a:cubicBezTo>
                    <a:pt x="6102795" y="0"/>
                    <a:pt x="6109033" y="2584"/>
                    <a:pt x="6113632" y="7184"/>
                  </a:cubicBezTo>
                  <a:cubicBezTo>
                    <a:pt x="6118232" y="11783"/>
                    <a:pt x="6120816" y="18022"/>
                    <a:pt x="6120816" y="24526"/>
                  </a:cubicBezTo>
                  <a:lnTo>
                    <a:pt x="6120816" y="1722929"/>
                  </a:lnTo>
                  <a:cubicBezTo>
                    <a:pt x="6120816" y="1729434"/>
                    <a:pt x="6118232" y="1735672"/>
                    <a:pt x="6113632" y="1740272"/>
                  </a:cubicBezTo>
                  <a:cubicBezTo>
                    <a:pt x="6109033" y="1744871"/>
                    <a:pt x="6102795" y="1747455"/>
                    <a:pt x="6096290" y="1747455"/>
                  </a:cubicBezTo>
                  <a:lnTo>
                    <a:pt x="24526" y="1747455"/>
                  </a:lnTo>
                  <a:cubicBezTo>
                    <a:pt x="18022" y="1747455"/>
                    <a:pt x="11783" y="1744871"/>
                    <a:pt x="7184" y="1740272"/>
                  </a:cubicBezTo>
                  <a:cubicBezTo>
                    <a:pt x="2584" y="1735672"/>
                    <a:pt x="0" y="1729434"/>
                    <a:pt x="0" y="1722929"/>
                  </a:cubicBezTo>
                  <a:lnTo>
                    <a:pt x="0" y="24526"/>
                  </a:lnTo>
                  <a:cubicBezTo>
                    <a:pt x="0" y="18022"/>
                    <a:pt x="2584" y="11783"/>
                    <a:pt x="7184" y="7184"/>
                  </a:cubicBezTo>
                  <a:cubicBezTo>
                    <a:pt x="11783" y="2584"/>
                    <a:pt x="18022" y="0"/>
                    <a:pt x="2452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120816" cy="1795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914669" y="4771242"/>
            <a:ext cx="2342896" cy="2369077"/>
          </a:xfrm>
          <a:custGeom>
            <a:avLst/>
            <a:gdLst/>
            <a:ahLst/>
            <a:cxnLst/>
            <a:rect r="r" b="b" t="t" l="l"/>
            <a:pathLst>
              <a:path h="2369077" w="2342896">
                <a:moveTo>
                  <a:pt x="0" y="0"/>
                </a:moveTo>
                <a:lnTo>
                  <a:pt x="2342896" y="0"/>
                </a:lnTo>
                <a:lnTo>
                  <a:pt x="2342896" y="2369077"/>
                </a:lnTo>
                <a:lnTo>
                  <a:pt x="0" y="236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398" t="-3322" r="-43679" b="-20599"/>
            </a:stretch>
          </a:blipFill>
          <a:ln w="76200" cap="rnd">
            <a:gradFill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round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907969" y="1982285"/>
            <a:ext cx="2349596" cy="2369857"/>
          </a:xfrm>
          <a:custGeom>
            <a:avLst/>
            <a:gdLst/>
            <a:ahLst/>
            <a:cxnLst/>
            <a:rect r="r" b="b" t="t" l="l"/>
            <a:pathLst>
              <a:path h="2369857" w="2349596">
                <a:moveTo>
                  <a:pt x="0" y="0"/>
                </a:moveTo>
                <a:lnTo>
                  <a:pt x="2349596" y="0"/>
                </a:lnTo>
                <a:lnTo>
                  <a:pt x="2349596" y="2369857"/>
                </a:lnTo>
                <a:lnTo>
                  <a:pt x="0" y="2369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251" t="-11067" r="-50262" b="-27327"/>
            </a:stretch>
          </a:blipFill>
          <a:ln w="76200" cap="rnd">
            <a:gradFill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round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914669" y="7559419"/>
            <a:ext cx="2349596" cy="2290424"/>
          </a:xfrm>
          <a:custGeom>
            <a:avLst/>
            <a:gdLst/>
            <a:ahLst/>
            <a:cxnLst/>
            <a:rect r="r" b="b" t="t" l="l"/>
            <a:pathLst>
              <a:path h="2290424" w="2349596">
                <a:moveTo>
                  <a:pt x="0" y="0"/>
                </a:moveTo>
                <a:lnTo>
                  <a:pt x="2349596" y="0"/>
                </a:lnTo>
                <a:lnTo>
                  <a:pt x="2349596" y="2290424"/>
                </a:lnTo>
                <a:lnTo>
                  <a:pt x="0" y="2290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333" t="-11432" r="-41530" b="-18332"/>
            </a:stretch>
          </a:blipFill>
          <a:ln w="76200" cap="rnd">
            <a:gradFill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round/>
          </a:ln>
        </p:spPr>
      </p:sp>
      <p:sp>
        <p:nvSpPr>
          <p:cNvPr name="TextBox 23" id="23"/>
          <p:cNvSpPr txBox="true"/>
          <p:nvPr/>
        </p:nvSpPr>
        <p:spPr>
          <a:xfrm rot="0">
            <a:off x="7545268" y="159703"/>
            <a:ext cx="323873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8D2DF2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TEAM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731162" y="2581955"/>
            <a:ext cx="7260127" cy="133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true">
                <a:solidFill>
                  <a:srgbClr val="0043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Sadig Aliyev</a:t>
            </a: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CTO at PiTechs LLC</a:t>
            </a:r>
          </a:p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Programming Teacher in Evrika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731162" y="5573725"/>
            <a:ext cx="7260127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true">
                <a:solidFill>
                  <a:srgbClr val="0043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Mahammad Aslanzade</a:t>
            </a:r>
          </a:p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Backend Developer at UniBank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731162" y="8240717"/>
            <a:ext cx="7260127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true">
                <a:solidFill>
                  <a:srgbClr val="0043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Kamran Khalilov </a:t>
            </a:r>
          </a:p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 Developer at Siesco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36833">
            <a:off x="-5024796" y="-2916505"/>
            <a:ext cx="9627545" cy="9651674"/>
          </a:xfrm>
          <a:custGeom>
            <a:avLst/>
            <a:gdLst/>
            <a:ahLst/>
            <a:cxnLst/>
            <a:rect r="r" b="b" t="t" l="l"/>
            <a:pathLst>
              <a:path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7573183">
            <a:off x="939881" y="6945351"/>
            <a:ext cx="1013029" cy="101302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887321" y="1028700"/>
            <a:ext cx="5619334" cy="1114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 b="true">
                <a:solidFill>
                  <a:srgbClr val="8D2D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Problems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618935" y="5056259"/>
            <a:ext cx="11269515" cy="1662275"/>
            <a:chOff x="0" y="0"/>
            <a:chExt cx="15026021" cy="221636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5715673" cy="781159"/>
              <a:chOff x="0" y="0"/>
              <a:chExt cx="1640531" cy="22421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640531" cy="224211"/>
              </a:xfrm>
              <a:custGeom>
                <a:avLst/>
                <a:gdLst/>
                <a:ahLst/>
                <a:cxnLst/>
                <a:rect r="r" b="b" t="t" l="l"/>
                <a:pathLst>
                  <a:path h="224211" w="1640531">
                    <a:moveTo>
                      <a:pt x="41538" y="0"/>
                    </a:moveTo>
                    <a:lnTo>
                      <a:pt x="1598993" y="0"/>
                    </a:lnTo>
                    <a:cubicBezTo>
                      <a:pt x="1621934" y="0"/>
                      <a:pt x="1640531" y="18597"/>
                      <a:pt x="1640531" y="41538"/>
                    </a:cubicBezTo>
                    <a:lnTo>
                      <a:pt x="1640531" y="182672"/>
                    </a:lnTo>
                    <a:cubicBezTo>
                      <a:pt x="1640531" y="193689"/>
                      <a:pt x="1636155" y="204254"/>
                      <a:pt x="1628365" y="212044"/>
                    </a:cubicBezTo>
                    <a:cubicBezTo>
                      <a:pt x="1620575" y="219834"/>
                      <a:pt x="1610009" y="224211"/>
                      <a:pt x="1598993" y="224211"/>
                    </a:cubicBezTo>
                    <a:lnTo>
                      <a:pt x="41538" y="224211"/>
                    </a:lnTo>
                    <a:cubicBezTo>
                      <a:pt x="18597" y="224211"/>
                      <a:pt x="0" y="205613"/>
                      <a:pt x="0" y="182672"/>
                    </a:cubicBezTo>
                    <a:lnTo>
                      <a:pt x="0" y="41538"/>
                    </a:lnTo>
                    <a:cubicBezTo>
                      <a:pt x="0" y="18597"/>
                      <a:pt x="18597" y="0"/>
                      <a:pt x="4153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1640531" cy="271836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3640"/>
                  </a:lnSpc>
                </a:pPr>
                <a:r>
                  <a:rPr lang="en-US" sz="26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Problem 2</a:t>
                </a: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53797" y="914509"/>
              <a:ext cx="14972224" cy="130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30"/>
                </a:lnSpc>
                <a:spcBef>
                  <a:spcPct val="0"/>
                </a:spcBef>
              </a:pPr>
              <a:r>
                <a:rPr lang="en-US" sz="2878">
                  <a:solidFill>
                    <a:srgbClr val="10101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Miscommunication between customers and waitstaff — errors in orders cause frustration and wasted resources.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18935" y="2854926"/>
            <a:ext cx="11640365" cy="1658408"/>
            <a:chOff x="0" y="0"/>
            <a:chExt cx="15520486" cy="221121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821814" cy="781159"/>
              <a:chOff x="0" y="0"/>
              <a:chExt cx="1670996" cy="22421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670996" cy="224211"/>
              </a:xfrm>
              <a:custGeom>
                <a:avLst/>
                <a:gdLst/>
                <a:ahLst/>
                <a:cxnLst/>
                <a:rect r="r" b="b" t="t" l="l"/>
                <a:pathLst>
                  <a:path h="224211" w="1670996">
                    <a:moveTo>
                      <a:pt x="40781" y="0"/>
                    </a:moveTo>
                    <a:lnTo>
                      <a:pt x="1630215" y="0"/>
                    </a:lnTo>
                    <a:cubicBezTo>
                      <a:pt x="1652737" y="0"/>
                      <a:pt x="1670996" y="18258"/>
                      <a:pt x="1670996" y="40781"/>
                    </a:cubicBezTo>
                    <a:lnTo>
                      <a:pt x="1670996" y="183430"/>
                    </a:lnTo>
                    <a:cubicBezTo>
                      <a:pt x="1670996" y="194245"/>
                      <a:pt x="1666699" y="204618"/>
                      <a:pt x="1659051" y="212266"/>
                    </a:cubicBezTo>
                    <a:cubicBezTo>
                      <a:pt x="1651403" y="219914"/>
                      <a:pt x="1641030" y="224211"/>
                      <a:pt x="1630215" y="224211"/>
                    </a:cubicBezTo>
                    <a:lnTo>
                      <a:pt x="40781" y="224211"/>
                    </a:lnTo>
                    <a:cubicBezTo>
                      <a:pt x="18258" y="224211"/>
                      <a:pt x="0" y="205952"/>
                      <a:pt x="0" y="183430"/>
                    </a:cubicBezTo>
                    <a:lnTo>
                      <a:pt x="0" y="40781"/>
                    </a:lnTo>
                    <a:cubicBezTo>
                      <a:pt x="0" y="18258"/>
                      <a:pt x="18258" y="0"/>
                      <a:pt x="4078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1670996" cy="271836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3640"/>
                  </a:lnSpc>
                </a:pPr>
                <a:r>
                  <a:rPr lang="en-US" sz="26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Problem 1</a:t>
                </a: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54046" y="909352"/>
              <a:ext cx="15466441" cy="130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30"/>
                </a:lnSpc>
                <a:spcBef>
                  <a:spcPct val="0"/>
                </a:spcBef>
              </a:pPr>
              <a:r>
                <a:rPr lang="en-US" sz="2878">
                  <a:solidFill>
                    <a:srgbClr val="10101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Slow and inefficient ordering process — customers wait for waitstaff to take orders, leading to delays.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618935" y="7265683"/>
            <a:ext cx="11308758" cy="1662275"/>
            <a:chOff x="0" y="0"/>
            <a:chExt cx="15078344" cy="2216367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5715673" cy="781159"/>
              <a:chOff x="0" y="0"/>
              <a:chExt cx="1640531" cy="2242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640531" cy="224211"/>
              </a:xfrm>
              <a:custGeom>
                <a:avLst/>
                <a:gdLst/>
                <a:ahLst/>
                <a:cxnLst/>
                <a:rect r="r" b="b" t="t" l="l"/>
                <a:pathLst>
                  <a:path h="224211" w="1640531">
                    <a:moveTo>
                      <a:pt x="41538" y="0"/>
                    </a:moveTo>
                    <a:lnTo>
                      <a:pt x="1598993" y="0"/>
                    </a:lnTo>
                    <a:cubicBezTo>
                      <a:pt x="1621934" y="0"/>
                      <a:pt x="1640531" y="18597"/>
                      <a:pt x="1640531" y="41538"/>
                    </a:cubicBezTo>
                    <a:lnTo>
                      <a:pt x="1640531" y="182672"/>
                    </a:lnTo>
                    <a:cubicBezTo>
                      <a:pt x="1640531" y="193689"/>
                      <a:pt x="1636155" y="204254"/>
                      <a:pt x="1628365" y="212044"/>
                    </a:cubicBezTo>
                    <a:cubicBezTo>
                      <a:pt x="1620575" y="219834"/>
                      <a:pt x="1610009" y="224211"/>
                      <a:pt x="1598993" y="224211"/>
                    </a:cubicBezTo>
                    <a:lnTo>
                      <a:pt x="41538" y="224211"/>
                    </a:lnTo>
                    <a:cubicBezTo>
                      <a:pt x="18597" y="224211"/>
                      <a:pt x="0" y="205613"/>
                      <a:pt x="0" y="182672"/>
                    </a:cubicBezTo>
                    <a:lnTo>
                      <a:pt x="0" y="41538"/>
                    </a:lnTo>
                    <a:cubicBezTo>
                      <a:pt x="0" y="18597"/>
                      <a:pt x="18597" y="0"/>
                      <a:pt x="4153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1640531" cy="271836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3640"/>
                  </a:lnSpc>
                </a:pPr>
                <a:r>
                  <a:rPr lang="en-US" sz="26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Problem 3</a:t>
                </a: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06120" y="914509"/>
              <a:ext cx="14972224" cy="130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30"/>
                </a:lnSpc>
                <a:spcBef>
                  <a:spcPct val="0"/>
                </a:spcBef>
              </a:pPr>
              <a:r>
                <a:rPr lang="en-US" sz="2878">
                  <a:solidFill>
                    <a:srgbClr val="10101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Limited staff efficiency — waitstaff spend more time taking orders instead of focusing on service quality.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52145" y="6604232"/>
            <a:ext cx="3349266" cy="585869"/>
            <a:chOff x="0" y="0"/>
            <a:chExt cx="1281756" cy="2242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1756" cy="224211"/>
            </a:xfrm>
            <a:custGeom>
              <a:avLst/>
              <a:gdLst/>
              <a:ahLst/>
              <a:cxnLst/>
              <a:rect r="r" b="b" t="t" l="l"/>
              <a:pathLst>
                <a:path h="224211" w="1281756">
                  <a:moveTo>
                    <a:pt x="53165" y="0"/>
                  </a:moveTo>
                  <a:lnTo>
                    <a:pt x="1228591" y="0"/>
                  </a:lnTo>
                  <a:cubicBezTo>
                    <a:pt x="1242691" y="0"/>
                    <a:pt x="1256214" y="5601"/>
                    <a:pt x="1266184" y="15572"/>
                  </a:cubicBezTo>
                  <a:cubicBezTo>
                    <a:pt x="1276155" y="25542"/>
                    <a:pt x="1281756" y="39065"/>
                    <a:pt x="1281756" y="53165"/>
                  </a:cubicBezTo>
                  <a:lnTo>
                    <a:pt x="1281756" y="171046"/>
                  </a:lnTo>
                  <a:cubicBezTo>
                    <a:pt x="1281756" y="185146"/>
                    <a:pt x="1276155" y="198669"/>
                    <a:pt x="1266184" y="208639"/>
                  </a:cubicBezTo>
                  <a:cubicBezTo>
                    <a:pt x="1256214" y="218609"/>
                    <a:pt x="1242691" y="224211"/>
                    <a:pt x="1228591" y="224211"/>
                  </a:cubicBezTo>
                  <a:lnTo>
                    <a:pt x="53165" y="224211"/>
                  </a:lnTo>
                  <a:cubicBezTo>
                    <a:pt x="39065" y="224211"/>
                    <a:pt x="25542" y="218609"/>
                    <a:pt x="15572" y="208639"/>
                  </a:cubicBezTo>
                  <a:cubicBezTo>
                    <a:pt x="5601" y="198669"/>
                    <a:pt x="0" y="185146"/>
                    <a:pt x="0" y="171046"/>
                  </a:cubicBezTo>
                  <a:lnTo>
                    <a:pt x="0" y="53165"/>
                  </a:lnTo>
                  <a:cubicBezTo>
                    <a:pt x="0" y="39065"/>
                    <a:pt x="5601" y="25542"/>
                    <a:pt x="15572" y="15572"/>
                  </a:cubicBezTo>
                  <a:cubicBezTo>
                    <a:pt x="25542" y="5601"/>
                    <a:pt x="39065" y="0"/>
                    <a:pt x="531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Solution 2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42620" y="3831132"/>
            <a:ext cx="3349266" cy="585869"/>
            <a:chOff x="0" y="0"/>
            <a:chExt cx="1281756" cy="2242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1756" cy="224211"/>
            </a:xfrm>
            <a:custGeom>
              <a:avLst/>
              <a:gdLst/>
              <a:ahLst/>
              <a:cxnLst/>
              <a:rect r="r" b="b" t="t" l="l"/>
              <a:pathLst>
                <a:path h="224211" w="1281756">
                  <a:moveTo>
                    <a:pt x="53165" y="0"/>
                  </a:moveTo>
                  <a:lnTo>
                    <a:pt x="1228591" y="0"/>
                  </a:lnTo>
                  <a:cubicBezTo>
                    <a:pt x="1242691" y="0"/>
                    <a:pt x="1256214" y="5601"/>
                    <a:pt x="1266184" y="15572"/>
                  </a:cubicBezTo>
                  <a:cubicBezTo>
                    <a:pt x="1276155" y="25542"/>
                    <a:pt x="1281756" y="39065"/>
                    <a:pt x="1281756" y="53165"/>
                  </a:cubicBezTo>
                  <a:lnTo>
                    <a:pt x="1281756" y="171046"/>
                  </a:lnTo>
                  <a:cubicBezTo>
                    <a:pt x="1281756" y="185146"/>
                    <a:pt x="1276155" y="198669"/>
                    <a:pt x="1266184" y="208639"/>
                  </a:cubicBezTo>
                  <a:cubicBezTo>
                    <a:pt x="1256214" y="218609"/>
                    <a:pt x="1242691" y="224211"/>
                    <a:pt x="1228591" y="224211"/>
                  </a:cubicBezTo>
                  <a:lnTo>
                    <a:pt x="53165" y="224211"/>
                  </a:lnTo>
                  <a:cubicBezTo>
                    <a:pt x="39065" y="224211"/>
                    <a:pt x="25542" y="218609"/>
                    <a:pt x="15572" y="208639"/>
                  </a:cubicBezTo>
                  <a:cubicBezTo>
                    <a:pt x="5601" y="198669"/>
                    <a:pt x="0" y="185146"/>
                    <a:pt x="0" y="171046"/>
                  </a:cubicBezTo>
                  <a:lnTo>
                    <a:pt x="0" y="53165"/>
                  </a:lnTo>
                  <a:cubicBezTo>
                    <a:pt x="0" y="39065"/>
                    <a:pt x="5601" y="25542"/>
                    <a:pt x="15572" y="15572"/>
                  </a:cubicBezTo>
                  <a:cubicBezTo>
                    <a:pt x="25542" y="5601"/>
                    <a:pt x="39065" y="0"/>
                    <a:pt x="531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Solution 1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944027" y="1234596"/>
            <a:ext cx="5619334" cy="1114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 b="true">
                <a:solidFill>
                  <a:srgbClr val="8D2D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04804" y="4643974"/>
            <a:ext cx="9570902" cy="99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30"/>
              </a:lnSpc>
              <a:spcBef>
                <a:spcPct val="0"/>
              </a:spcBef>
            </a:pPr>
            <a:r>
              <a:rPr lang="en-US" sz="2878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Quick self-ordering from customer’s device, no waiting for staff.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04804" y="7364170"/>
            <a:ext cx="9878197" cy="99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30"/>
              </a:lnSpc>
              <a:spcBef>
                <a:spcPct val="0"/>
              </a:spcBef>
            </a:pPr>
            <a:r>
              <a:rPr lang="en-US" sz="2878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Instant QR scan for waiters to get accurate orders fast.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7336107">
            <a:off x="-7320947" y="-238151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573183">
            <a:off x="-185740" y="9459711"/>
            <a:ext cx="1013029" cy="101302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536833">
            <a:off x="16792270" y="-620049"/>
            <a:ext cx="4201280" cy="4211810"/>
          </a:xfrm>
          <a:custGeom>
            <a:avLst/>
            <a:gdLst/>
            <a:ahLst/>
            <a:cxnLst/>
            <a:rect r="r" b="b" t="t" l="l"/>
            <a:pathLst>
              <a:path h="4211810" w="4201280">
                <a:moveTo>
                  <a:pt x="0" y="0"/>
                </a:moveTo>
                <a:lnTo>
                  <a:pt x="4201281" y="0"/>
                </a:lnTo>
                <a:lnTo>
                  <a:pt x="4201281" y="4211810"/>
                </a:lnTo>
                <a:lnTo>
                  <a:pt x="0" y="4211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30350" y="1874540"/>
            <a:ext cx="136273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8D2D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it works?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638966"/>
            <a:ext cx="16230600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E3F4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QR</a:t>
            </a:r>
            <a:r>
              <a:rPr lang="en-US" b="true" sz="2499">
                <a:solidFill>
                  <a:srgbClr val="1E3F4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izza connects customers and waitstaff through a simple QR-powered process.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E3F4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Customers browse the menu and place orders directly from their device. Once the order is submitted, a unique QR code is generated. Waitstaff scan this QR code to instantly view the customer’s order, ensuring fast and accurate service.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8301364" y="-9551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69236" y="5775390"/>
            <a:ext cx="1528498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9"/>
              </a:lnSpc>
            </a:pPr>
            <a:r>
              <a:rPr lang="en-US" b="true" sz="37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99464" y="5562600"/>
            <a:ext cx="2989297" cy="1129161"/>
            <a:chOff x="0" y="0"/>
            <a:chExt cx="812800" cy="3070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307023"/>
            </a:xfrm>
            <a:custGeom>
              <a:avLst/>
              <a:gdLst/>
              <a:ahLst/>
              <a:cxnLst/>
              <a:rect r="r" b="b" t="t" l="l"/>
              <a:pathLst>
                <a:path h="307023" w="812800">
                  <a:moveTo>
                    <a:pt x="119134" y="0"/>
                  </a:moveTo>
                  <a:lnTo>
                    <a:pt x="693666" y="0"/>
                  </a:lnTo>
                  <a:cubicBezTo>
                    <a:pt x="759462" y="0"/>
                    <a:pt x="812800" y="53338"/>
                    <a:pt x="812800" y="119134"/>
                  </a:cubicBezTo>
                  <a:lnTo>
                    <a:pt x="812800" y="187888"/>
                  </a:lnTo>
                  <a:cubicBezTo>
                    <a:pt x="812800" y="253684"/>
                    <a:pt x="759462" y="307023"/>
                    <a:pt x="693666" y="307023"/>
                  </a:cubicBezTo>
                  <a:lnTo>
                    <a:pt x="119134" y="307023"/>
                  </a:lnTo>
                  <a:cubicBezTo>
                    <a:pt x="53338" y="307023"/>
                    <a:pt x="0" y="253684"/>
                    <a:pt x="0" y="187888"/>
                  </a:cubicBezTo>
                  <a:lnTo>
                    <a:pt x="0" y="119134"/>
                  </a:lnTo>
                  <a:cubicBezTo>
                    <a:pt x="0" y="53338"/>
                    <a:pt x="53338" y="0"/>
                    <a:pt x="119134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B100E8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373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 </a:t>
              </a:r>
              <a:r>
                <a:rPr lang="en-US" b="true" sz="3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26.4B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269236" y="7339906"/>
            <a:ext cx="1528498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9"/>
              </a:lnSpc>
            </a:pPr>
            <a:r>
              <a:rPr lang="en-US" b="true" sz="37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99464" y="7127116"/>
            <a:ext cx="2989297" cy="1129161"/>
            <a:chOff x="0" y="0"/>
            <a:chExt cx="812800" cy="3070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307023"/>
            </a:xfrm>
            <a:custGeom>
              <a:avLst/>
              <a:gdLst/>
              <a:ahLst/>
              <a:cxnLst/>
              <a:rect r="r" b="b" t="t" l="l"/>
              <a:pathLst>
                <a:path h="307023" w="812800">
                  <a:moveTo>
                    <a:pt x="119134" y="0"/>
                  </a:moveTo>
                  <a:lnTo>
                    <a:pt x="693666" y="0"/>
                  </a:lnTo>
                  <a:cubicBezTo>
                    <a:pt x="759462" y="0"/>
                    <a:pt x="812800" y="53338"/>
                    <a:pt x="812800" y="119134"/>
                  </a:cubicBezTo>
                  <a:lnTo>
                    <a:pt x="812800" y="187888"/>
                  </a:lnTo>
                  <a:cubicBezTo>
                    <a:pt x="812800" y="253684"/>
                    <a:pt x="759462" y="307023"/>
                    <a:pt x="693666" y="307023"/>
                  </a:cubicBezTo>
                  <a:lnTo>
                    <a:pt x="119134" y="307023"/>
                  </a:lnTo>
                  <a:cubicBezTo>
                    <a:pt x="53338" y="307023"/>
                    <a:pt x="0" y="253684"/>
                    <a:pt x="0" y="187888"/>
                  </a:cubicBezTo>
                  <a:lnTo>
                    <a:pt x="0" y="119134"/>
                  </a:lnTo>
                  <a:cubicBezTo>
                    <a:pt x="0" y="53338"/>
                    <a:pt x="53338" y="0"/>
                    <a:pt x="119134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048A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373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$ 120M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269236" y="8904422"/>
            <a:ext cx="1528498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9"/>
              </a:lnSpc>
            </a:pPr>
            <a:r>
              <a:rPr lang="en-US" b="true" sz="37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896526" y="8691632"/>
            <a:ext cx="3310916" cy="1129161"/>
            <a:chOff x="0" y="0"/>
            <a:chExt cx="900249" cy="3070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0249" cy="307023"/>
            </a:xfrm>
            <a:custGeom>
              <a:avLst/>
              <a:gdLst/>
              <a:ahLst/>
              <a:cxnLst/>
              <a:rect r="r" b="b" t="t" l="l"/>
              <a:pathLst>
                <a:path h="307023" w="900249">
                  <a:moveTo>
                    <a:pt x="107562" y="0"/>
                  </a:moveTo>
                  <a:lnTo>
                    <a:pt x="792688" y="0"/>
                  </a:lnTo>
                  <a:cubicBezTo>
                    <a:pt x="821215" y="0"/>
                    <a:pt x="848573" y="11332"/>
                    <a:pt x="868745" y="31504"/>
                  </a:cubicBezTo>
                  <a:cubicBezTo>
                    <a:pt x="888917" y="51676"/>
                    <a:pt x="900249" y="79035"/>
                    <a:pt x="900249" y="107562"/>
                  </a:cubicBezTo>
                  <a:lnTo>
                    <a:pt x="900249" y="199461"/>
                  </a:lnTo>
                  <a:cubicBezTo>
                    <a:pt x="900249" y="227988"/>
                    <a:pt x="888917" y="255347"/>
                    <a:pt x="868745" y="275519"/>
                  </a:cubicBezTo>
                  <a:cubicBezTo>
                    <a:pt x="848573" y="295690"/>
                    <a:pt x="821215" y="307023"/>
                    <a:pt x="792688" y="307023"/>
                  </a:cubicBezTo>
                  <a:lnTo>
                    <a:pt x="107562" y="307023"/>
                  </a:lnTo>
                  <a:cubicBezTo>
                    <a:pt x="79035" y="307023"/>
                    <a:pt x="51676" y="295690"/>
                    <a:pt x="31504" y="275519"/>
                  </a:cubicBezTo>
                  <a:cubicBezTo>
                    <a:pt x="11332" y="255347"/>
                    <a:pt x="0" y="227988"/>
                    <a:pt x="0" y="199461"/>
                  </a:cubicBezTo>
                  <a:lnTo>
                    <a:pt x="0" y="107562"/>
                  </a:lnTo>
                  <a:cubicBezTo>
                    <a:pt x="0" y="79035"/>
                    <a:pt x="11332" y="51676"/>
                    <a:pt x="31504" y="31504"/>
                  </a:cubicBezTo>
                  <a:cubicBezTo>
                    <a:pt x="51676" y="11332"/>
                    <a:pt x="79035" y="0"/>
                    <a:pt x="107562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3652DD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900249" cy="373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</a:t>
              </a:r>
              <a:r>
                <a:rPr lang="en-US" b="true" sz="3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6M – $12M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285606" y="694900"/>
            <a:ext cx="7921837" cy="97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4"/>
              </a:lnSpc>
              <a:spcBef>
                <a:spcPct val="0"/>
              </a:spcBef>
            </a:pPr>
            <a:r>
              <a:rPr lang="en-US" b="true" sz="6370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Target Market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63756" y="1836673"/>
            <a:ext cx="14882242" cy="378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TAM: </a:t>
            </a:r>
            <a:r>
              <a:rPr lang="en-US" sz="27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27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here are over 22 million restaurants worldwide. With the growing adoption of digital ordering, a large portion of these can benefit from QRizza.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SAM</a:t>
            </a:r>
            <a:r>
              <a:rPr lang="en-US" sz="27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: Focus on restaurants in Azerbaijan and neighboring countries (Turkey, Georgia, Russia). There are approximately 100,000 restaurants and cafés in this region.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SOM: </a:t>
            </a:r>
            <a:r>
              <a:rPr lang="en-US" sz="27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Our initial focus is mid-sized restaurants and chains in Azerbaijan. By targeting 5–10% of the market, we can reach $6 - $12 million in annual revenue potential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99042" y="2395259"/>
            <a:ext cx="3935158" cy="845562"/>
            <a:chOff x="0" y="0"/>
            <a:chExt cx="25001207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01207" cy="5372100"/>
            </a:xfrm>
            <a:custGeom>
              <a:avLst/>
              <a:gdLst/>
              <a:ahLst/>
              <a:cxnLst/>
              <a:rect r="r" b="b" t="t" l="l"/>
              <a:pathLst>
                <a:path h="5372100" w="25001207">
                  <a:moveTo>
                    <a:pt x="2345053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3450538" y="5372100"/>
                  </a:lnTo>
                  <a:lnTo>
                    <a:pt x="25001207" y="2686050"/>
                  </a:lnTo>
                  <a:lnTo>
                    <a:pt x="2345053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455789" y="2395259"/>
            <a:ext cx="3550172" cy="845562"/>
            <a:chOff x="0" y="0"/>
            <a:chExt cx="22555279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55279" cy="5372100"/>
            </a:xfrm>
            <a:custGeom>
              <a:avLst/>
              <a:gdLst/>
              <a:ahLst/>
              <a:cxnLst/>
              <a:rect r="r" b="b" t="t" l="l"/>
              <a:pathLst>
                <a:path h="5372100" w="22555279">
                  <a:moveTo>
                    <a:pt x="2100460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1004609" y="5372100"/>
                  </a:lnTo>
                  <a:lnTo>
                    <a:pt x="22555279" y="2686050"/>
                  </a:lnTo>
                  <a:lnTo>
                    <a:pt x="21004609" y="0"/>
                  </a:lnTo>
                  <a:close/>
                </a:path>
              </a:pathLst>
            </a:custGeom>
            <a:solidFill>
              <a:srgbClr val="B100E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487057" y="2395259"/>
            <a:ext cx="4038845" cy="845562"/>
            <a:chOff x="0" y="0"/>
            <a:chExt cx="25659960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659961" cy="5372100"/>
            </a:xfrm>
            <a:custGeom>
              <a:avLst/>
              <a:gdLst/>
              <a:ahLst/>
              <a:cxnLst/>
              <a:rect r="r" b="b" t="t" l="l"/>
              <a:pathLst>
                <a:path h="5372100" w="25659961">
                  <a:moveTo>
                    <a:pt x="2410929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4109290" y="5372100"/>
                  </a:lnTo>
                  <a:lnTo>
                    <a:pt x="25659961" y="2686050"/>
                  </a:lnTo>
                  <a:lnTo>
                    <a:pt x="24109290" y="0"/>
                  </a:lnTo>
                  <a:close/>
                </a:path>
              </a:pathLst>
            </a:custGeom>
            <a:solidFill>
              <a:srgbClr val="D169F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934512" y="2395259"/>
            <a:ext cx="3838809" cy="845562"/>
            <a:chOff x="0" y="0"/>
            <a:chExt cx="24389072" cy="5372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9071" cy="5372100"/>
            </a:xfrm>
            <a:custGeom>
              <a:avLst/>
              <a:gdLst/>
              <a:ahLst/>
              <a:cxnLst/>
              <a:rect r="r" b="b" t="t" l="l"/>
              <a:pathLst>
                <a:path h="5372100" w="24389071">
                  <a:moveTo>
                    <a:pt x="2283840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2838401" y="5372100"/>
                  </a:lnTo>
                  <a:lnTo>
                    <a:pt x="24389071" y="2686050"/>
                  </a:lnTo>
                  <a:lnTo>
                    <a:pt x="22838401" y="0"/>
                  </a:lnTo>
                  <a:close/>
                </a:path>
              </a:pathLst>
            </a:custGeom>
            <a:solidFill>
              <a:srgbClr val="DB11FB"/>
            </a:solidFill>
          </p:spPr>
        </p:sp>
      </p:grpSp>
      <p:sp>
        <p:nvSpPr>
          <p:cNvPr name="AutoShape 10" id="10"/>
          <p:cNvSpPr/>
          <p:nvPr/>
        </p:nvSpPr>
        <p:spPr>
          <a:xfrm>
            <a:off x="3239735" y="4521972"/>
            <a:ext cx="1353358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3239735" y="5810045"/>
            <a:ext cx="1353358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3239735" y="7102514"/>
            <a:ext cx="1353358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3239735" y="8394983"/>
            <a:ext cx="1353358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4518845" y="3488509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63157" y="4822009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08303" y="718859"/>
            <a:ext cx="11851795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b="true">
                <a:solidFill>
                  <a:srgbClr val="1836B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Competitor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99628" y="2641828"/>
            <a:ext cx="2787428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b="tru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Waitstaff Integration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58553" y="2641828"/>
            <a:ext cx="230939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b="tru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Error-Free Orders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77501" y="2656221"/>
            <a:ext cx="335283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 b="tru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Affordable SaaS Pricing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39735" y="2651458"/>
            <a:ext cx="329164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b="tru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Table-Side QR Ordering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4235" y="3646471"/>
            <a:ext cx="108689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QRizza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1204" y="4940723"/>
            <a:ext cx="173295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G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l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riaF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od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8160" y="6002059"/>
            <a:ext cx="299904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Square f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or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R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es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urants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8232" y="7287934"/>
            <a:ext cx="2898899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Trad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it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i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nal POS S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y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st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ms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7663157" y="3536134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946535" y="3512303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363481" y="3545659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946535" y="4802959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363481" y="4812484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4518845" y="4822009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4518845" y="6120993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663157" y="6116677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946535" y="6100557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363481" y="6100557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4518845" y="7412077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946535" y="7402552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4363481" y="7412077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7663157" y="7412077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50764" y="4019555"/>
            <a:ext cx="4586472" cy="5094006"/>
            <a:chOff x="0" y="0"/>
            <a:chExt cx="1207960" cy="13416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7960" cy="1341631"/>
            </a:xfrm>
            <a:custGeom>
              <a:avLst/>
              <a:gdLst/>
              <a:ahLst/>
              <a:cxnLst/>
              <a:rect r="r" b="b" t="t" l="l"/>
              <a:pathLst>
                <a:path h="1341631" w="1207960">
                  <a:moveTo>
                    <a:pt x="86088" y="0"/>
                  </a:moveTo>
                  <a:lnTo>
                    <a:pt x="1121872" y="0"/>
                  </a:lnTo>
                  <a:cubicBezTo>
                    <a:pt x="1144704" y="0"/>
                    <a:pt x="1166601" y="9070"/>
                    <a:pt x="1182745" y="25214"/>
                  </a:cubicBezTo>
                  <a:cubicBezTo>
                    <a:pt x="1198890" y="41359"/>
                    <a:pt x="1207960" y="63256"/>
                    <a:pt x="1207960" y="86088"/>
                  </a:cubicBezTo>
                  <a:lnTo>
                    <a:pt x="1207960" y="1255544"/>
                  </a:lnTo>
                  <a:cubicBezTo>
                    <a:pt x="1207960" y="1278376"/>
                    <a:pt x="1198890" y="1300272"/>
                    <a:pt x="1182745" y="1316417"/>
                  </a:cubicBezTo>
                  <a:cubicBezTo>
                    <a:pt x="1166601" y="1332561"/>
                    <a:pt x="1144704" y="1341631"/>
                    <a:pt x="1121872" y="1341631"/>
                  </a:cubicBezTo>
                  <a:lnTo>
                    <a:pt x="86088" y="1341631"/>
                  </a:lnTo>
                  <a:cubicBezTo>
                    <a:pt x="63256" y="1341631"/>
                    <a:pt x="41359" y="1332561"/>
                    <a:pt x="25214" y="1316417"/>
                  </a:cubicBezTo>
                  <a:cubicBezTo>
                    <a:pt x="9070" y="1300272"/>
                    <a:pt x="0" y="1278376"/>
                    <a:pt x="0" y="1255544"/>
                  </a:cubicBezTo>
                  <a:lnTo>
                    <a:pt x="0" y="86088"/>
                  </a:lnTo>
                  <a:cubicBezTo>
                    <a:pt x="0" y="63256"/>
                    <a:pt x="9070" y="41359"/>
                    <a:pt x="25214" y="25214"/>
                  </a:cubicBezTo>
                  <a:cubicBezTo>
                    <a:pt x="41359" y="9070"/>
                    <a:pt x="63256" y="0"/>
                    <a:pt x="86088" y="0"/>
                  </a:cubicBezTo>
                  <a:close/>
                </a:path>
              </a:pathLst>
            </a:custGeom>
            <a:solidFill>
              <a:srgbClr val="983AFD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07960" cy="1389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573783" y="6214276"/>
            <a:ext cx="3140434" cy="98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4"/>
              </a:lnSpc>
            </a:pPr>
            <a:r>
              <a:rPr lang="en-US" sz="5196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 </a:t>
            </a:r>
            <a:r>
              <a:rPr lang="en-US" sz="5196">
                <a:solidFill>
                  <a:srgbClr val="076E53"/>
                </a:solidFill>
                <a:latin typeface="Active Heart"/>
                <a:ea typeface="Active Heart"/>
                <a:cs typeface="Active Heart"/>
                <a:sym typeface="Active Heart"/>
              </a:rPr>
              <a:t>500 </a:t>
            </a:r>
            <a:r>
              <a:rPr lang="en-US" sz="5196">
                <a:solidFill>
                  <a:srgbClr val="076E53"/>
                </a:solidFill>
                <a:latin typeface="Active Heart"/>
                <a:ea typeface="Active Heart"/>
                <a:cs typeface="Active Heart"/>
                <a:sym typeface="Active Heart"/>
              </a:rPr>
              <a:t>USD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669851"/>
            <a:ext cx="1960808" cy="1757597"/>
          </a:xfrm>
          <a:custGeom>
            <a:avLst/>
            <a:gdLst/>
            <a:ahLst/>
            <a:cxnLst/>
            <a:rect r="r" b="b" t="t" l="l"/>
            <a:pathLst>
              <a:path h="1757597" w="1960808">
                <a:moveTo>
                  <a:pt x="0" y="0"/>
                </a:moveTo>
                <a:lnTo>
                  <a:pt x="1960808" y="0"/>
                </a:lnTo>
                <a:lnTo>
                  <a:pt x="1960808" y="1757597"/>
                </a:lnTo>
                <a:lnTo>
                  <a:pt x="0" y="175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664453" y="4019555"/>
            <a:ext cx="4586472" cy="5094006"/>
            <a:chOff x="0" y="0"/>
            <a:chExt cx="1207960" cy="13416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7960" cy="1341631"/>
            </a:xfrm>
            <a:custGeom>
              <a:avLst/>
              <a:gdLst/>
              <a:ahLst/>
              <a:cxnLst/>
              <a:rect r="r" b="b" t="t" l="l"/>
              <a:pathLst>
                <a:path h="1341631" w="1207960">
                  <a:moveTo>
                    <a:pt x="86088" y="0"/>
                  </a:moveTo>
                  <a:lnTo>
                    <a:pt x="1121872" y="0"/>
                  </a:lnTo>
                  <a:cubicBezTo>
                    <a:pt x="1144704" y="0"/>
                    <a:pt x="1166601" y="9070"/>
                    <a:pt x="1182745" y="25214"/>
                  </a:cubicBezTo>
                  <a:cubicBezTo>
                    <a:pt x="1198890" y="41359"/>
                    <a:pt x="1207960" y="63256"/>
                    <a:pt x="1207960" y="86088"/>
                  </a:cubicBezTo>
                  <a:lnTo>
                    <a:pt x="1207960" y="1255544"/>
                  </a:lnTo>
                  <a:cubicBezTo>
                    <a:pt x="1207960" y="1278376"/>
                    <a:pt x="1198890" y="1300272"/>
                    <a:pt x="1182745" y="1316417"/>
                  </a:cubicBezTo>
                  <a:cubicBezTo>
                    <a:pt x="1166601" y="1332561"/>
                    <a:pt x="1144704" y="1341631"/>
                    <a:pt x="1121872" y="1341631"/>
                  </a:cubicBezTo>
                  <a:lnTo>
                    <a:pt x="86088" y="1341631"/>
                  </a:lnTo>
                  <a:cubicBezTo>
                    <a:pt x="63256" y="1341631"/>
                    <a:pt x="41359" y="1332561"/>
                    <a:pt x="25214" y="1316417"/>
                  </a:cubicBezTo>
                  <a:cubicBezTo>
                    <a:pt x="9070" y="1300272"/>
                    <a:pt x="0" y="1278376"/>
                    <a:pt x="0" y="1255544"/>
                  </a:cubicBezTo>
                  <a:lnTo>
                    <a:pt x="0" y="86088"/>
                  </a:lnTo>
                  <a:cubicBezTo>
                    <a:pt x="0" y="63256"/>
                    <a:pt x="9070" y="41359"/>
                    <a:pt x="25214" y="25214"/>
                  </a:cubicBezTo>
                  <a:cubicBezTo>
                    <a:pt x="41359" y="9070"/>
                    <a:pt x="63256" y="0"/>
                    <a:pt x="86088" y="0"/>
                  </a:cubicBezTo>
                  <a:close/>
                </a:path>
              </a:pathLst>
            </a:custGeom>
            <a:solidFill>
              <a:srgbClr val="983AFD">
                <a:alpha val="2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07960" cy="1389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370811" y="6214276"/>
            <a:ext cx="3140434" cy="98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4"/>
              </a:lnSpc>
            </a:pPr>
            <a:r>
              <a:rPr lang="en-US" sz="5196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 </a:t>
            </a:r>
            <a:r>
              <a:rPr lang="en-US" sz="5196">
                <a:solidFill>
                  <a:srgbClr val="076E53"/>
                </a:solidFill>
                <a:latin typeface="Active Heart"/>
                <a:ea typeface="Active Heart"/>
                <a:cs typeface="Active Heart"/>
                <a:sym typeface="Active Heart"/>
              </a:rPr>
              <a:t>1000</a:t>
            </a:r>
            <a:r>
              <a:rPr lang="en-US" sz="5196">
                <a:solidFill>
                  <a:srgbClr val="076E53"/>
                </a:solidFill>
                <a:latin typeface="Active Heart"/>
                <a:ea typeface="Active Heart"/>
                <a:cs typeface="Active Heart"/>
                <a:sym typeface="Active Heart"/>
              </a:rPr>
              <a:t> USD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57837" y="4019555"/>
            <a:ext cx="4586472" cy="5094006"/>
            <a:chOff x="0" y="0"/>
            <a:chExt cx="1207960" cy="13416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07960" cy="1341631"/>
            </a:xfrm>
            <a:custGeom>
              <a:avLst/>
              <a:gdLst/>
              <a:ahLst/>
              <a:cxnLst/>
              <a:rect r="r" b="b" t="t" l="l"/>
              <a:pathLst>
                <a:path h="1341631" w="1207960">
                  <a:moveTo>
                    <a:pt x="86088" y="0"/>
                  </a:moveTo>
                  <a:lnTo>
                    <a:pt x="1121872" y="0"/>
                  </a:lnTo>
                  <a:cubicBezTo>
                    <a:pt x="1144704" y="0"/>
                    <a:pt x="1166601" y="9070"/>
                    <a:pt x="1182745" y="25214"/>
                  </a:cubicBezTo>
                  <a:cubicBezTo>
                    <a:pt x="1198890" y="41359"/>
                    <a:pt x="1207960" y="63256"/>
                    <a:pt x="1207960" y="86088"/>
                  </a:cubicBezTo>
                  <a:lnTo>
                    <a:pt x="1207960" y="1255544"/>
                  </a:lnTo>
                  <a:cubicBezTo>
                    <a:pt x="1207960" y="1278376"/>
                    <a:pt x="1198890" y="1300272"/>
                    <a:pt x="1182745" y="1316417"/>
                  </a:cubicBezTo>
                  <a:cubicBezTo>
                    <a:pt x="1166601" y="1332561"/>
                    <a:pt x="1144704" y="1341631"/>
                    <a:pt x="1121872" y="1341631"/>
                  </a:cubicBezTo>
                  <a:lnTo>
                    <a:pt x="86088" y="1341631"/>
                  </a:lnTo>
                  <a:cubicBezTo>
                    <a:pt x="63256" y="1341631"/>
                    <a:pt x="41359" y="1332561"/>
                    <a:pt x="25214" y="1316417"/>
                  </a:cubicBezTo>
                  <a:cubicBezTo>
                    <a:pt x="9070" y="1300272"/>
                    <a:pt x="0" y="1278376"/>
                    <a:pt x="0" y="1255544"/>
                  </a:cubicBezTo>
                  <a:lnTo>
                    <a:pt x="0" y="86088"/>
                  </a:lnTo>
                  <a:cubicBezTo>
                    <a:pt x="0" y="63256"/>
                    <a:pt x="9070" y="41359"/>
                    <a:pt x="25214" y="25214"/>
                  </a:cubicBezTo>
                  <a:cubicBezTo>
                    <a:pt x="41359" y="9070"/>
                    <a:pt x="63256" y="0"/>
                    <a:pt x="86088" y="0"/>
                  </a:cubicBezTo>
                  <a:close/>
                </a:path>
              </a:pathLst>
            </a:custGeom>
            <a:solidFill>
              <a:srgbClr val="983AFD">
                <a:alpha val="2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07960" cy="1389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60944" y="4196380"/>
            <a:ext cx="2780258" cy="124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Monthly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79685" y="4196380"/>
            <a:ext cx="3642717" cy="124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Half-Yearly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9963" y="6100659"/>
            <a:ext cx="315865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 100 </a:t>
            </a:r>
            <a:r>
              <a:rPr lang="en-US" sz="60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USD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51073" y="498678"/>
            <a:ext cx="10036398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Business Model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28997" y="4196380"/>
            <a:ext cx="2024062" cy="124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Yearly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01438" y="2350318"/>
            <a:ext cx="4220964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B2B Subscription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7635811"/>
            <a:ext cx="4652380" cy="96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Best for testing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34227" y="7635811"/>
            <a:ext cx="4652380" cy="96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Most popular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98544" y="7635811"/>
            <a:ext cx="4652380" cy="96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Best value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581931" y="-4784616"/>
            <a:ext cx="2715346" cy="18401467"/>
            <a:chOff x="0" y="0"/>
            <a:chExt cx="3620461" cy="24535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26146" cy="2886896"/>
            </a:xfrm>
            <a:custGeom>
              <a:avLst/>
              <a:gdLst/>
              <a:ahLst/>
              <a:cxnLst/>
              <a:rect r="r" b="b" t="t" l="l"/>
              <a:pathLst>
                <a:path h="2886896" w="3526146">
                  <a:moveTo>
                    <a:pt x="0" y="0"/>
                  </a:moveTo>
                  <a:lnTo>
                    <a:pt x="3526146" y="0"/>
                  </a:lnTo>
                  <a:lnTo>
                    <a:pt x="3526146" y="2886896"/>
                  </a:lnTo>
                  <a:lnTo>
                    <a:pt x="0" y="2886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4523" r="-78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66634" y="2653676"/>
              <a:ext cx="3553827" cy="3306173"/>
            </a:xfrm>
            <a:custGeom>
              <a:avLst/>
              <a:gdLst/>
              <a:ahLst/>
              <a:cxnLst/>
              <a:rect r="r" b="b" t="t" l="l"/>
              <a:pathLst>
                <a:path h="3306173" w="3553827">
                  <a:moveTo>
                    <a:pt x="3553827" y="0"/>
                  </a:moveTo>
                  <a:lnTo>
                    <a:pt x="0" y="0"/>
                  </a:lnTo>
                  <a:lnTo>
                    <a:pt x="0" y="3306173"/>
                  </a:lnTo>
                  <a:lnTo>
                    <a:pt x="3553827" y="3306173"/>
                  </a:lnTo>
                  <a:lnTo>
                    <a:pt x="3553827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5802337"/>
              <a:ext cx="3553827" cy="3306173"/>
            </a:xfrm>
            <a:custGeom>
              <a:avLst/>
              <a:gdLst/>
              <a:ahLst/>
              <a:cxnLst/>
              <a:rect r="r" b="b" t="t" l="l"/>
              <a:pathLst>
                <a:path h="3306173" w="3553827">
                  <a:moveTo>
                    <a:pt x="0" y="0"/>
                  </a:moveTo>
                  <a:lnTo>
                    <a:pt x="3553827" y="0"/>
                  </a:lnTo>
                  <a:lnTo>
                    <a:pt x="3553827" y="3306173"/>
                  </a:lnTo>
                  <a:lnTo>
                    <a:pt x="0" y="3306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0">
              <a:off x="66634" y="8875290"/>
              <a:ext cx="3553827" cy="3306173"/>
            </a:xfrm>
            <a:custGeom>
              <a:avLst/>
              <a:gdLst/>
              <a:ahLst/>
              <a:cxnLst/>
              <a:rect r="r" b="b" t="t" l="l"/>
              <a:pathLst>
                <a:path h="3306173" w="3553827">
                  <a:moveTo>
                    <a:pt x="3553827" y="0"/>
                  </a:moveTo>
                  <a:lnTo>
                    <a:pt x="0" y="0"/>
                  </a:lnTo>
                  <a:lnTo>
                    <a:pt x="0" y="3306174"/>
                  </a:lnTo>
                  <a:lnTo>
                    <a:pt x="3553827" y="3306174"/>
                  </a:lnTo>
                  <a:lnTo>
                    <a:pt x="3553827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11967290"/>
              <a:ext cx="3553827" cy="3306173"/>
            </a:xfrm>
            <a:custGeom>
              <a:avLst/>
              <a:gdLst/>
              <a:ahLst/>
              <a:cxnLst/>
              <a:rect r="r" b="b" t="t" l="l"/>
              <a:pathLst>
                <a:path h="3306173" w="3553827">
                  <a:moveTo>
                    <a:pt x="0" y="0"/>
                  </a:moveTo>
                  <a:lnTo>
                    <a:pt x="3553827" y="0"/>
                  </a:lnTo>
                  <a:lnTo>
                    <a:pt x="3553827" y="3306173"/>
                  </a:lnTo>
                  <a:lnTo>
                    <a:pt x="0" y="3306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0">
              <a:off x="66634" y="15040243"/>
              <a:ext cx="3553827" cy="3306173"/>
            </a:xfrm>
            <a:custGeom>
              <a:avLst/>
              <a:gdLst/>
              <a:ahLst/>
              <a:cxnLst/>
              <a:rect r="r" b="b" t="t" l="l"/>
              <a:pathLst>
                <a:path h="3306173" w="3553827">
                  <a:moveTo>
                    <a:pt x="3553827" y="0"/>
                  </a:moveTo>
                  <a:lnTo>
                    <a:pt x="0" y="0"/>
                  </a:lnTo>
                  <a:lnTo>
                    <a:pt x="0" y="3306174"/>
                  </a:lnTo>
                  <a:lnTo>
                    <a:pt x="3553827" y="3306174"/>
                  </a:lnTo>
                  <a:lnTo>
                    <a:pt x="3553827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8156162"/>
              <a:ext cx="3553827" cy="3306173"/>
            </a:xfrm>
            <a:custGeom>
              <a:avLst/>
              <a:gdLst/>
              <a:ahLst/>
              <a:cxnLst/>
              <a:rect r="r" b="b" t="t" l="l"/>
              <a:pathLst>
                <a:path h="3306173" w="3553827">
                  <a:moveTo>
                    <a:pt x="0" y="0"/>
                  </a:moveTo>
                  <a:lnTo>
                    <a:pt x="3553827" y="0"/>
                  </a:lnTo>
                  <a:lnTo>
                    <a:pt x="3553827" y="3306173"/>
                  </a:lnTo>
                  <a:lnTo>
                    <a:pt x="0" y="3306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66634" y="21229115"/>
              <a:ext cx="3553827" cy="3306173"/>
            </a:xfrm>
            <a:custGeom>
              <a:avLst/>
              <a:gdLst/>
              <a:ahLst/>
              <a:cxnLst/>
              <a:rect r="r" b="b" t="t" l="l"/>
              <a:pathLst>
                <a:path h="3306173" w="3553827">
                  <a:moveTo>
                    <a:pt x="3553827" y="0"/>
                  </a:moveTo>
                  <a:lnTo>
                    <a:pt x="0" y="0"/>
                  </a:lnTo>
                  <a:lnTo>
                    <a:pt x="0" y="3306174"/>
                  </a:lnTo>
                  <a:lnTo>
                    <a:pt x="3553827" y="3306174"/>
                  </a:lnTo>
                  <a:lnTo>
                    <a:pt x="3553827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5400000">
            <a:off x="920242" y="3954956"/>
            <a:ext cx="1932857" cy="1297700"/>
            <a:chOff x="0" y="0"/>
            <a:chExt cx="2577142" cy="1730266"/>
          </a:xfrm>
        </p:grpSpPr>
        <p:sp>
          <p:nvSpPr>
            <p:cNvPr name="Freeform 12" id="12"/>
            <p:cNvSpPr/>
            <p:nvPr/>
          </p:nvSpPr>
          <p:spPr>
            <a:xfrm flipH="false" flipV="false" rot="5318660">
              <a:off x="453231" y="-404030"/>
              <a:ext cx="1670680" cy="2538327"/>
            </a:xfrm>
            <a:custGeom>
              <a:avLst/>
              <a:gdLst/>
              <a:ahLst/>
              <a:cxnLst/>
              <a:rect r="r" b="b" t="t" l="l"/>
              <a:pathLst>
                <a:path h="2538327" w="1670680">
                  <a:moveTo>
                    <a:pt x="0" y="0"/>
                  </a:moveTo>
                  <a:lnTo>
                    <a:pt x="1670680" y="0"/>
                  </a:lnTo>
                  <a:lnTo>
                    <a:pt x="1670680" y="2538326"/>
                  </a:lnTo>
                  <a:lnTo>
                    <a:pt x="0" y="2538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1084280" y="220848"/>
              <a:ext cx="1288571" cy="128857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5400000">
              <a:off x="1148115" y="248442"/>
              <a:ext cx="1341719" cy="1233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85"/>
                </a:lnSpc>
              </a:pPr>
              <a:r>
                <a:rPr lang="en-US" sz="5132">
                  <a:solidFill>
                    <a:srgbClr val="000000"/>
                  </a:solidFill>
                  <a:latin typeface="Funtastic"/>
                  <a:ea typeface="Funtastic"/>
                  <a:cs typeface="Funtastic"/>
                  <a:sym typeface="Funtastic"/>
                </a:rPr>
                <a:t>Q1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49110" y="6594166"/>
            <a:ext cx="3275120" cy="179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Pilot program with selected restaurants &amp; cafés. Collect feedback and refine the product.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9412" y="5849990"/>
            <a:ext cx="3254818" cy="72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b="true" sz="3799">
                <a:solidFill>
                  <a:srgbClr val="000000"/>
                </a:solidFill>
                <a:latin typeface="Alegreya Sans Heavy"/>
                <a:ea typeface="Alegreya Sans Heavy"/>
                <a:cs typeface="Alegreya Sans Heavy"/>
                <a:sym typeface="Alegreya Sans Heavy"/>
              </a:rPr>
              <a:t>Targeting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48208" y="6692840"/>
            <a:ext cx="2898782" cy="179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Partnerships with restaurant associations and POS providers to expand adoption.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98807" y="5913060"/>
            <a:ext cx="3264229" cy="72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b="true" sz="3799">
                <a:solidFill>
                  <a:srgbClr val="000000"/>
                </a:solidFill>
                <a:latin typeface="Alegreya Sans Heavy"/>
                <a:ea typeface="Alegreya Sans Heavy"/>
                <a:cs typeface="Alegreya Sans Heavy"/>
                <a:sym typeface="Alegreya Sans Heavy"/>
              </a:rPr>
              <a:t>Networking</a:t>
            </a:r>
          </a:p>
        </p:txBody>
      </p:sp>
      <p:grpSp>
        <p:nvGrpSpPr>
          <p:cNvPr name="Group 21" id="21"/>
          <p:cNvGrpSpPr/>
          <p:nvPr/>
        </p:nvGrpSpPr>
        <p:grpSpPr>
          <a:xfrm rot="-5400000">
            <a:off x="10351564" y="3959205"/>
            <a:ext cx="1958715" cy="1315061"/>
            <a:chOff x="0" y="0"/>
            <a:chExt cx="2611620" cy="1753414"/>
          </a:xfrm>
        </p:grpSpPr>
        <p:sp>
          <p:nvSpPr>
            <p:cNvPr name="Freeform 22" id="22"/>
            <p:cNvSpPr/>
            <p:nvPr/>
          </p:nvSpPr>
          <p:spPr>
            <a:xfrm flipH="false" flipV="false" rot="5318660">
              <a:off x="459294" y="-409436"/>
              <a:ext cx="1693031" cy="2572285"/>
            </a:xfrm>
            <a:custGeom>
              <a:avLst/>
              <a:gdLst/>
              <a:ahLst/>
              <a:cxnLst/>
              <a:rect r="r" b="b" t="t" l="l"/>
              <a:pathLst>
                <a:path h="2572285" w="1693031">
                  <a:moveTo>
                    <a:pt x="0" y="0"/>
                  </a:moveTo>
                  <a:lnTo>
                    <a:pt x="1693032" y="0"/>
                  </a:lnTo>
                  <a:lnTo>
                    <a:pt x="1693032" y="2572286"/>
                  </a:lnTo>
                  <a:lnTo>
                    <a:pt x="0" y="2572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1098786" y="223802"/>
              <a:ext cx="1305810" cy="1305810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5400000">
              <a:off x="1123228" y="267306"/>
              <a:ext cx="1359669" cy="1256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81"/>
                </a:lnSpc>
              </a:pPr>
              <a:r>
                <a:rPr lang="en-US" sz="5200">
                  <a:solidFill>
                    <a:srgbClr val="000000"/>
                  </a:solidFill>
                  <a:latin typeface="Funtastic"/>
                  <a:ea typeface="Funtastic"/>
                  <a:cs typeface="Funtastic"/>
                  <a:sym typeface="Funtastic"/>
                </a:rPr>
                <a:t>Q3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-5400000">
            <a:off x="5637117" y="3967274"/>
            <a:ext cx="1934677" cy="1298922"/>
            <a:chOff x="0" y="0"/>
            <a:chExt cx="2579569" cy="1731896"/>
          </a:xfrm>
        </p:grpSpPr>
        <p:sp>
          <p:nvSpPr>
            <p:cNvPr name="Freeform 28" id="28"/>
            <p:cNvSpPr/>
            <p:nvPr/>
          </p:nvSpPr>
          <p:spPr>
            <a:xfrm flipH="false" flipV="false" rot="5318660">
              <a:off x="453658" y="-404411"/>
              <a:ext cx="1672254" cy="2540717"/>
            </a:xfrm>
            <a:custGeom>
              <a:avLst/>
              <a:gdLst/>
              <a:ahLst/>
              <a:cxnLst/>
              <a:rect r="r" b="b" t="t" l="l"/>
              <a:pathLst>
                <a:path h="2540717" w="1672254">
                  <a:moveTo>
                    <a:pt x="0" y="0"/>
                  </a:moveTo>
                  <a:lnTo>
                    <a:pt x="1672253" y="0"/>
                  </a:lnTo>
                  <a:lnTo>
                    <a:pt x="1672253" y="2540717"/>
                  </a:lnTo>
                  <a:lnTo>
                    <a:pt x="0" y="2540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0">
              <a:off x="1085301" y="221056"/>
              <a:ext cx="1289785" cy="1289785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5400000">
              <a:off x="1150881" y="248766"/>
              <a:ext cx="1342983" cy="1234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92"/>
                </a:lnSpc>
              </a:pPr>
              <a:r>
                <a:rPr lang="en-US" sz="5137">
                  <a:solidFill>
                    <a:srgbClr val="000000"/>
                  </a:solidFill>
                  <a:latin typeface="Funtastic"/>
                  <a:ea typeface="Funtastic"/>
                  <a:cs typeface="Funtastic"/>
                  <a:sym typeface="Funtastic"/>
                </a:rPr>
                <a:t>Q2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-5400000">
            <a:off x="15093286" y="3979293"/>
            <a:ext cx="1934677" cy="1298922"/>
            <a:chOff x="0" y="0"/>
            <a:chExt cx="2579569" cy="1731896"/>
          </a:xfrm>
        </p:grpSpPr>
        <p:sp>
          <p:nvSpPr>
            <p:cNvPr name="Freeform 34" id="34"/>
            <p:cNvSpPr/>
            <p:nvPr/>
          </p:nvSpPr>
          <p:spPr>
            <a:xfrm flipH="false" flipV="false" rot="5318660">
              <a:off x="453658" y="-404411"/>
              <a:ext cx="1672254" cy="2540717"/>
            </a:xfrm>
            <a:custGeom>
              <a:avLst/>
              <a:gdLst/>
              <a:ahLst/>
              <a:cxnLst/>
              <a:rect r="r" b="b" t="t" l="l"/>
              <a:pathLst>
                <a:path h="2540717" w="1672254">
                  <a:moveTo>
                    <a:pt x="0" y="0"/>
                  </a:moveTo>
                  <a:lnTo>
                    <a:pt x="1672253" y="0"/>
                  </a:lnTo>
                  <a:lnTo>
                    <a:pt x="1672253" y="2540717"/>
                  </a:lnTo>
                  <a:lnTo>
                    <a:pt x="0" y="2540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5" id="35"/>
            <p:cNvGrpSpPr/>
            <p:nvPr/>
          </p:nvGrpSpPr>
          <p:grpSpPr>
            <a:xfrm rot="0">
              <a:off x="1085301" y="221056"/>
              <a:ext cx="1289785" cy="1289785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5400000">
              <a:off x="1183567" y="248766"/>
              <a:ext cx="1342983" cy="1234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92"/>
                </a:lnSpc>
              </a:pPr>
              <a:r>
                <a:rPr lang="en-US" sz="5137">
                  <a:solidFill>
                    <a:srgbClr val="000000"/>
                  </a:solidFill>
                  <a:latin typeface="Funtastic"/>
                  <a:ea typeface="Funtastic"/>
                  <a:cs typeface="Funtastic"/>
                  <a:sym typeface="Funtastic"/>
                </a:rPr>
                <a:t>Q4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4884634" y="6012476"/>
            <a:ext cx="3439642" cy="2421255"/>
            <a:chOff x="0" y="0"/>
            <a:chExt cx="4586190" cy="3228340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0" y="871432"/>
              <a:ext cx="4586190" cy="23569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Active Heart"/>
                  <a:ea typeface="Active Heart"/>
                  <a:cs typeface="Active Heart"/>
                  <a:sym typeface="Active Heart"/>
                </a:rPr>
                <a:t>Launch marketing campaigns (social media, local events) to reach mid-sized restaurants.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155853" y="-152400"/>
              <a:ext cx="4339757" cy="912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9"/>
                </a:lnSpc>
              </a:pPr>
              <a:r>
                <a:rPr lang="en-US" b="true" sz="3799">
                  <a:solidFill>
                    <a:srgbClr val="000000"/>
                  </a:solidFill>
                  <a:latin typeface="Alegreya Sans Heavy"/>
                  <a:ea typeface="Alegreya Sans Heavy"/>
                  <a:cs typeface="Alegreya Sans Heavy"/>
                  <a:sym typeface="Alegreya Sans Heavy"/>
                </a:rPr>
                <a:t>Promotion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4357299" y="6065460"/>
            <a:ext cx="3406651" cy="2421255"/>
            <a:chOff x="0" y="0"/>
            <a:chExt cx="4542201" cy="3228340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871432"/>
              <a:ext cx="4542201" cy="23569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Active Heart"/>
                  <a:ea typeface="Active Heart"/>
                  <a:cs typeface="Active Heart"/>
                  <a:sym typeface="Active Heart"/>
                </a:rPr>
                <a:t>Introduce loyalty programs &amp; advanced analytics to retain clients and upsell features.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189896" y="-152400"/>
              <a:ext cx="4352305" cy="912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9"/>
                </a:lnSpc>
              </a:pPr>
              <a:r>
                <a:rPr lang="en-US" b="true" sz="3799">
                  <a:solidFill>
                    <a:srgbClr val="000000"/>
                  </a:solidFill>
                  <a:latin typeface="Alegreya Sans Heavy"/>
                  <a:ea typeface="Alegreya Sans Heavy"/>
                  <a:cs typeface="Alegreya Sans Heavy"/>
                  <a:sym typeface="Alegreya Sans Heavy"/>
                </a:rPr>
                <a:t>Engagement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387741" y="220118"/>
            <a:ext cx="761771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Roadmap (2026)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DAGy3gAZihU</dc:identifier>
  <dcterms:modified xsi:type="dcterms:W3CDTF">2011-08-01T06:04:30Z</dcterms:modified>
  <cp:revision>1</cp:revision>
  <dc:title>QRizza</dc:title>
</cp:coreProperties>
</file>